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12"/>
  </p:notes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962"/>
    <p:restoredTop sz="91344"/>
  </p:normalViewPr>
  <p:slideViewPr>
    <p:cSldViewPr snapToGrid="0" snapToObjects="1">
      <p:cViewPr>
        <p:scale>
          <a:sx n="68" d="100"/>
          <a:sy n="68" d="100"/>
        </p:scale>
        <p:origin x="-942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DC2B8-3313-5045-BB33-64630F9DC052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0A1CF-E7D8-7841-88AD-FBC866DDAD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947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174846E-1A3C-234F-9AC8-E8522BA8F605}" type="datetimeFigureOut">
              <a:rPr lang="nl-NL" smtClean="0"/>
              <a:t>23-1-2017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B8E254B-31CF-0642-97E2-0B3B1047CA9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711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4800" dirty="0" smtClean="0"/>
              <a:t>4.2 en 4.3</a:t>
            </a:r>
            <a:r>
              <a:rPr lang="nl-NL" sz="4800" dirty="0"/>
              <a:t/>
            </a:r>
            <a:br>
              <a:rPr lang="nl-NL" sz="4800" dirty="0"/>
            </a:br>
            <a:r>
              <a:rPr lang="nl-NL" sz="4800" dirty="0" smtClean="0"/>
              <a:t>warmte en uitzetten warmtetransport</a:t>
            </a:r>
            <a:endParaRPr lang="nl-NL" sz="4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Dinsdag 24 januari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4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371599" y="1881469"/>
            <a:ext cx="9884979" cy="2733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4048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nl-NL" sz="2800" dirty="0" smtClean="0">
                <a:solidFill>
                  <a:srgbClr val="191B0E"/>
                </a:solidFill>
              </a:rPr>
              <a:t>Vragen over opgaven 6 t/m 11?</a:t>
            </a:r>
          </a:p>
          <a:p>
            <a:pPr marL="384048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endParaRPr lang="nl-NL" sz="2800" dirty="0">
              <a:solidFill>
                <a:srgbClr val="191B0E"/>
              </a:solidFill>
            </a:endParaRPr>
          </a:p>
          <a:p>
            <a:pPr marL="384048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nl-NL" sz="2800" dirty="0" smtClean="0">
                <a:solidFill>
                  <a:srgbClr val="191B0E"/>
                </a:solidFill>
              </a:rPr>
              <a:t>Maken opgaven 12 t/m 16</a:t>
            </a:r>
            <a:endParaRPr lang="nl-NL" sz="2800" dirty="0">
              <a:solidFill>
                <a:srgbClr val="191B0E"/>
              </a:solidFill>
            </a:endParaRPr>
          </a:p>
          <a:p>
            <a:pPr marL="841248" lvl="1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endParaRPr lang="nl-NL" sz="2800" i="1" dirty="0" smtClean="0">
              <a:solidFill>
                <a:srgbClr val="191B0E"/>
              </a:solidFill>
            </a:endParaRPr>
          </a:p>
          <a:p>
            <a:pPr lv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endParaRPr lang="nl-NL" sz="2800" dirty="0">
              <a:solidFill>
                <a:srgbClr val="191B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8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week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371599" y="1881469"/>
            <a:ext cx="9884979" cy="3543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4048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nl-NL" sz="2800" dirty="0" smtClean="0">
                <a:solidFill>
                  <a:srgbClr val="191B0E"/>
                </a:solidFill>
              </a:rPr>
              <a:t>VANDAAG: Samenvatting paragraaf 4.2 en 4.3, huiswerk bespreken en werken aan opgaven 12 t/m 16</a:t>
            </a:r>
          </a:p>
          <a:p>
            <a:pPr marL="384048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endParaRPr lang="nl-NL" sz="2800" dirty="0" smtClean="0">
              <a:solidFill>
                <a:srgbClr val="191B0E"/>
              </a:solidFill>
            </a:endParaRPr>
          </a:p>
          <a:p>
            <a:pPr marL="384048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r>
              <a:rPr lang="nl-NL" sz="2800" dirty="0" smtClean="0">
                <a:solidFill>
                  <a:srgbClr val="191B0E"/>
                </a:solidFill>
              </a:rPr>
              <a:t>DONDERDAG: Samenvatting </a:t>
            </a:r>
            <a:r>
              <a:rPr lang="nl-NL" sz="2800" dirty="0">
                <a:solidFill>
                  <a:srgbClr val="191B0E"/>
                </a:solidFill>
              </a:rPr>
              <a:t>paragraaf </a:t>
            </a:r>
            <a:r>
              <a:rPr lang="nl-NL" sz="2800" dirty="0" smtClean="0">
                <a:solidFill>
                  <a:srgbClr val="191B0E"/>
                </a:solidFill>
              </a:rPr>
              <a:t>4.4, huiswerk bespreken en </a:t>
            </a:r>
            <a:r>
              <a:rPr lang="nl-NL" sz="2800" dirty="0">
                <a:solidFill>
                  <a:srgbClr val="191B0E"/>
                </a:solidFill>
              </a:rPr>
              <a:t>werken aan </a:t>
            </a:r>
            <a:r>
              <a:rPr lang="nl-NL" sz="2800" dirty="0" smtClean="0">
                <a:solidFill>
                  <a:srgbClr val="191B0E"/>
                </a:solidFill>
              </a:rPr>
              <a:t>opgaven 17 t/m 22</a:t>
            </a:r>
            <a:endParaRPr lang="nl-NL" sz="2800" dirty="0">
              <a:solidFill>
                <a:srgbClr val="191B0E"/>
              </a:solidFill>
            </a:endParaRPr>
          </a:p>
          <a:p>
            <a:pPr marL="841248" lvl="1" indent="-384048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</a:pPr>
            <a:endParaRPr lang="nl-NL" sz="2800" i="1" dirty="0" smtClean="0">
              <a:solidFill>
                <a:srgbClr val="191B0E"/>
              </a:solidFill>
            </a:endParaRPr>
          </a:p>
          <a:p>
            <a:pPr lvl="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</a:pPr>
            <a:endParaRPr lang="nl-NL" sz="2800" dirty="0">
              <a:solidFill>
                <a:srgbClr val="191B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4.2 Temperatuur, warmte en uitzetten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371600" y="1593141"/>
            <a:ext cx="9710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Molecuulmodel en fasen van een stof: vast, vloeibaar en gas</a:t>
            </a:r>
            <a:endParaRPr lang="nl-NL" sz="2800" dirty="0"/>
          </a:p>
        </p:txBody>
      </p:sp>
      <p:sp>
        <p:nvSpPr>
          <p:cNvPr id="8" name="Rechthoek 7"/>
          <p:cNvSpPr/>
          <p:nvPr/>
        </p:nvSpPr>
        <p:spPr>
          <a:xfrm>
            <a:off x="1371600" y="5338490"/>
            <a:ext cx="4381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  <a:cs typeface="Arial" pitchFamily="34" charset="0"/>
              </a:rPr>
              <a:t>Verschillen tussen fase?</a:t>
            </a: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	</a:t>
            </a:r>
            <a:endParaRPr lang="nl-NL" sz="2800" dirty="0"/>
          </a:p>
        </p:txBody>
      </p:sp>
      <p:grpSp>
        <p:nvGrpSpPr>
          <p:cNvPr id="9" name="Groeperen 8"/>
          <p:cNvGrpSpPr/>
          <p:nvPr/>
        </p:nvGrpSpPr>
        <p:grpSpPr>
          <a:xfrm>
            <a:off x="2262577" y="2369005"/>
            <a:ext cx="8538373" cy="2752271"/>
            <a:chOff x="2262577" y="2369005"/>
            <a:chExt cx="8538373" cy="2752271"/>
          </a:xfrm>
        </p:grpSpPr>
        <p:pic>
          <p:nvPicPr>
            <p:cNvPr id="1026" name="Picture 2" descr="http://lh3.googleusercontent.com/bxjdo-1gZqEBys3ndKFM8OVxauTa_OTxyIUlrMmcyfY-QZlxaVu5Z3-jYwM63ajHLQ-q2Ala9ykEhX1-JmNH12HMIA=s1600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065" r="32065" b="8537"/>
            <a:stretch/>
          </p:blipFill>
          <p:spPr bwMode="auto">
            <a:xfrm>
              <a:off x="2262577" y="2388900"/>
              <a:ext cx="2829507" cy="2732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 descr="http://lh3.googleusercontent.com/bxjdo-1gZqEBys3ndKFM8OVxauTa_OTxyIUlrMmcyfY-QZlxaVu5Z3-jYwM63ajHLQ-q2Ala9ykEhX1-JmNH12HMIA=s1600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18" b="10046"/>
            <a:stretch/>
          </p:blipFill>
          <p:spPr bwMode="auto">
            <a:xfrm>
              <a:off x="8309650" y="2374866"/>
              <a:ext cx="2491300" cy="2687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lh3.googleusercontent.com/bxjdo-1gZqEBys3ndKFM8OVxauTa_OTxyIUlrMmcyfY-QZlxaVu5Z3-jYwM63ajHLQ-q2Ala9ykEhX1-JmNH12HMIA=s1600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357" b="9653"/>
            <a:stretch/>
          </p:blipFill>
          <p:spPr bwMode="auto">
            <a:xfrm>
              <a:off x="5454520" y="2369005"/>
              <a:ext cx="2496064" cy="2699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hthoek 2"/>
            <p:cNvSpPr/>
            <p:nvPr/>
          </p:nvSpPr>
          <p:spPr>
            <a:xfrm>
              <a:off x="4625092" y="2386814"/>
              <a:ext cx="3658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nl-NL" sz="2800" b="1" dirty="0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Rechthoek 9"/>
            <p:cNvSpPr/>
            <p:nvPr/>
          </p:nvSpPr>
          <p:spPr>
            <a:xfrm flipH="1">
              <a:off x="10403453" y="2389989"/>
              <a:ext cx="3974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nl-NL" sz="2800" b="1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>
                <a:solidFill>
                  <a:srgbClr val="FF0000"/>
                </a:solidFill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7581408" y="2406398"/>
              <a:ext cx="3658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nl-NL" sz="2800" b="1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>
                <a:solidFill>
                  <a:srgbClr val="FF0000"/>
                </a:solidFill>
              </a:endParaRPr>
            </a:p>
          </p:txBody>
        </p:sp>
      </p:grpSp>
      <p:sp>
        <p:nvSpPr>
          <p:cNvPr id="13" name="Rechthoek 12"/>
          <p:cNvSpPr/>
          <p:nvPr/>
        </p:nvSpPr>
        <p:spPr>
          <a:xfrm>
            <a:off x="5751576" y="5320681"/>
            <a:ext cx="6268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bewegingsvrijheid van de moleculen </a:t>
            </a:r>
          </a:p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ruimte tussen de moleculen</a:t>
            </a:r>
          </a:p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aantrekking tussen de moleculen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73476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4.2 Temperatuur, warmte en uitzetten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1371600" y="1593141"/>
            <a:ext cx="9710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err="1" smtClean="0">
                <a:solidFill>
                  <a:prstClr val="black"/>
                </a:solidFill>
                <a:cs typeface="Arial" pitchFamily="34" charset="0"/>
              </a:rPr>
              <a:t>Fase-overgangen</a:t>
            </a: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:</a:t>
            </a:r>
            <a:endParaRPr lang="nl-NL" sz="2800" dirty="0"/>
          </a:p>
        </p:txBody>
      </p:sp>
      <p:grpSp>
        <p:nvGrpSpPr>
          <p:cNvPr id="9" name="Groeperen 8"/>
          <p:cNvGrpSpPr/>
          <p:nvPr/>
        </p:nvGrpSpPr>
        <p:grpSpPr>
          <a:xfrm>
            <a:off x="2932742" y="2288085"/>
            <a:ext cx="7198810" cy="4092393"/>
            <a:chOff x="2932742" y="2288085"/>
            <a:chExt cx="7198810" cy="4092393"/>
          </a:xfrm>
        </p:grpSpPr>
        <p:pic>
          <p:nvPicPr>
            <p:cNvPr id="2050" name="Picture 2" descr="http://lh3.googleusercontent.com/QOB4tSm15HYUj1-y0LxsDK7qTZpFG80Z08Qbosl4Res6WaRYQ5FC2NLtUuPrTjgU3WmVXcMlWtAQuSVIqNFHQWNCxw=s16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2742" y="2288085"/>
              <a:ext cx="7198810" cy="40923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hthoek 5"/>
            <p:cNvSpPr/>
            <p:nvPr/>
          </p:nvSpPr>
          <p:spPr>
            <a:xfrm rot="18921386">
              <a:off x="3651429" y="3937261"/>
              <a:ext cx="2194560" cy="310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 rot="2712936">
              <a:off x="6350696" y="4178833"/>
              <a:ext cx="2194560" cy="310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5467395" y="5222594"/>
              <a:ext cx="2194560" cy="5150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4386543" y="3631377"/>
              <a:ext cx="3658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nl-NL" sz="2800" b="1" dirty="0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Rechthoek 17"/>
            <p:cNvSpPr/>
            <p:nvPr/>
          </p:nvSpPr>
          <p:spPr>
            <a:xfrm flipH="1">
              <a:off x="6266134" y="5153172"/>
              <a:ext cx="39749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nl-NL" sz="2800" b="1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>
                <a:solidFill>
                  <a:srgbClr val="FF0000"/>
                </a:solidFill>
              </a:endParaRPr>
            </a:p>
          </p:txBody>
        </p:sp>
        <p:sp>
          <p:nvSpPr>
            <p:cNvPr id="19" name="Rechthoek 18"/>
            <p:cNvSpPr/>
            <p:nvPr/>
          </p:nvSpPr>
          <p:spPr>
            <a:xfrm>
              <a:off x="7374824" y="4333639"/>
              <a:ext cx="3658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nl-NL" sz="2800" b="1" dirty="0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97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4.2 Temperatuur, warmte en uitzetten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371600" y="1642427"/>
            <a:ext cx="10533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Vast kaarsvet van 20ºC toegevoegd aan </a:t>
            </a:r>
            <a:r>
              <a:rPr lang="nl-NL" sz="2800" smtClean="0">
                <a:solidFill>
                  <a:prstClr val="black"/>
                </a:solidFill>
                <a:cs typeface="Arial" pitchFamily="34" charset="0"/>
              </a:rPr>
              <a:t>vloeibaar kaarsvet van 90ºC:</a:t>
            </a:r>
            <a:endParaRPr lang="nl-NL" sz="2800" dirty="0"/>
          </a:p>
        </p:txBody>
      </p:sp>
      <p:grpSp>
        <p:nvGrpSpPr>
          <p:cNvPr id="3" name="Groeperen 2"/>
          <p:cNvGrpSpPr/>
          <p:nvPr/>
        </p:nvGrpSpPr>
        <p:grpSpPr>
          <a:xfrm>
            <a:off x="3000135" y="2330240"/>
            <a:ext cx="6765657" cy="3673104"/>
            <a:chOff x="3000135" y="2330240"/>
            <a:chExt cx="6765657" cy="3673104"/>
          </a:xfrm>
        </p:grpSpPr>
        <p:pic>
          <p:nvPicPr>
            <p:cNvPr id="3074" name="Picture 2" descr="http://lh3.googleusercontent.com/q94sOITwZ1jpzL4SyfQsMLDIg6t1o2Qd-tqbScTCNFKpDQA6WvPd5qIzO-_m0mgW3ywVZRqX4xzSUJLiMCU1im-vjg=s16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0135" y="2330240"/>
              <a:ext cx="6765657" cy="3673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Rechthoek 13"/>
            <p:cNvSpPr/>
            <p:nvPr/>
          </p:nvSpPr>
          <p:spPr>
            <a:xfrm>
              <a:off x="4983856" y="4166792"/>
              <a:ext cx="3658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nl-NL" sz="2800" b="1" dirty="0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Rechthoek 19"/>
            <p:cNvSpPr/>
            <p:nvPr/>
          </p:nvSpPr>
          <p:spPr>
            <a:xfrm flipH="1">
              <a:off x="6850084" y="4072029"/>
              <a:ext cx="40898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nl-NL" sz="2800" b="1" dirty="0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Rechthoek 20"/>
            <p:cNvSpPr/>
            <p:nvPr/>
          </p:nvSpPr>
          <p:spPr>
            <a:xfrm>
              <a:off x="9039032" y="3657920"/>
              <a:ext cx="3658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nl-NL" sz="2800" b="1" smtClean="0">
                  <a:solidFill>
                    <a:srgbClr val="FF0000"/>
                  </a:solidFill>
                  <a:cs typeface="Arial" pitchFamily="34" charset="0"/>
                </a:rPr>
                <a:t>?</a:t>
              </a:r>
              <a:endParaRPr lang="nl-NL" b="1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732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4.2 Temperatuur, warmte en uitzetten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371600" y="1642427"/>
            <a:ext cx="10533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Lineaire uitzettingscoëfficiënt:</a:t>
            </a:r>
          </a:p>
          <a:p>
            <a:endParaRPr lang="nl-NL" sz="2800" dirty="0">
              <a:solidFill>
                <a:prstClr val="black"/>
              </a:solidFill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/>
              <p:cNvSpPr/>
              <p:nvPr/>
            </p:nvSpPr>
            <p:spPr>
              <a:xfrm>
                <a:off x="2415482" y="2401401"/>
                <a:ext cx="2236253" cy="983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i="1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Δ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𝑙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</a:rPr>
                        <m:t>= 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𝛼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 ∙ </m:t>
                      </m:r>
                      <m:r>
                        <m:rPr>
                          <m:sty m:val="p"/>
                        </m:rPr>
                        <a:rPr lang="el-GR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Δ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𝑇</m:t>
                      </m:r>
                    </m:oMath>
                  </m:oMathPara>
                </a14:m>
                <a:endParaRPr lang="nl-NL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hthoe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482" y="2401401"/>
                <a:ext cx="2236253" cy="9835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hoek 9"/>
          <p:cNvSpPr/>
          <p:nvPr/>
        </p:nvSpPr>
        <p:spPr>
          <a:xfrm>
            <a:off x="1371600" y="4084750"/>
            <a:ext cx="10533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Kubieke uitzettingscoëfficiënt:</a:t>
            </a:r>
          </a:p>
          <a:p>
            <a:endParaRPr lang="nl-NL" sz="2800" dirty="0">
              <a:solidFill>
                <a:prstClr val="black"/>
              </a:solidFill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hoek 10"/>
              <p:cNvSpPr/>
              <p:nvPr/>
            </p:nvSpPr>
            <p:spPr>
              <a:xfrm>
                <a:off x="2415482" y="4843724"/>
                <a:ext cx="2319930" cy="974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i="1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Δ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en-US" sz="28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prstClr val="black"/>
                                  </a:solidFill>
                                  <a:latin typeface="Cambria Math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prstClr val="black"/>
                                  </a:solidFill>
                                  <a:latin typeface="Cambria Math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</a:rPr>
                        <m:t>= </m:t>
                      </m:r>
                      <m:r>
                        <a:rPr lang="en-US" sz="280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𝛾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 ∙ </m:t>
                      </m:r>
                      <m:r>
                        <m:rPr>
                          <m:sty m:val="p"/>
                        </m:rPr>
                        <a:rPr lang="el-GR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Δ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𝑇</m:t>
                      </m:r>
                    </m:oMath>
                  </m:oMathPara>
                </a14:m>
                <a:endParaRPr lang="nl-NL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hthoe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482" y="4843724"/>
                <a:ext cx="2319930" cy="9749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hoek 4"/>
              <p:cNvSpPr/>
              <p:nvPr/>
            </p:nvSpPr>
            <p:spPr>
              <a:xfrm>
                <a:off x="6169510" y="2175871"/>
                <a:ext cx="5802614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𝑙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= lengtetoename in 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charset="0"/>
                          </a:rPr>
                          <m:t>𝑙</m:t>
                        </m:r>
                      </m:e>
                      <m: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nl-NL" dirty="0" smtClean="0"/>
                  <a:t> </a:t>
                </a:r>
                <a:r>
                  <a:rPr lang="nl-NL" sz="2800" dirty="0" smtClean="0"/>
                  <a:t>= beginlengte in m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𝑇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temperatuurverschil in K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𝛼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lineaire uitzettings</a:t>
                </a:r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coëfficiënt in </a:t>
                </a:r>
                <a:r>
                  <a:rPr lang="nl-NL" sz="2800" b="1" dirty="0" smtClean="0">
                    <a:solidFill>
                      <a:srgbClr val="FF0000"/>
                    </a:solidFill>
                    <a:cs typeface="Arial" pitchFamily="34" charset="0"/>
                  </a:rPr>
                  <a:t>?</a:t>
                </a:r>
                <a:endParaRPr lang="nl-NL" sz="2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hthoe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510" y="2175871"/>
                <a:ext cx="5802614" cy="1815882"/>
              </a:xfrm>
              <a:prstGeom prst="rect">
                <a:avLst/>
              </a:prstGeom>
              <a:blipFill rotWithShape="0">
                <a:blip r:embed="rId4"/>
                <a:stretch>
                  <a:fillRect t="-3356" r="-1261" b="-872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hoek 14"/>
              <p:cNvSpPr/>
              <p:nvPr/>
            </p:nvSpPr>
            <p:spPr>
              <a:xfrm>
                <a:off x="6102874" y="4520823"/>
                <a:ext cx="5748305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𝑉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= volumetoename in m</a:t>
                </a:r>
                <a:r>
                  <a:rPr lang="nl-NL" sz="2800" baseline="30000" dirty="0" smtClean="0">
                    <a:solidFill>
                      <a:prstClr val="black"/>
                    </a:solidFill>
                    <a:cs typeface="Arial" pitchFamily="34" charset="0"/>
                  </a:rPr>
                  <a:t>3</a:t>
                </a:r>
                <a:endParaRPr lang="nl-NL" sz="280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nl-NL" dirty="0" smtClean="0"/>
                  <a:t> </a:t>
                </a:r>
                <a:r>
                  <a:rPr lang="nl-NL" sz="2800" dirty="0" smtClean="0"/>
                  <a:t>= beginvolume in m</a:t>
                </a:r>
                <a:r>
                  <a:rPr lang="nl-NL" sz="2800" baseline="30000" dirty="0" smtClean="0"/>
                  <a:t>3</a:t>
                </a:r>
                <a:endParaRPr lang="nl-NL" sz="2800" dirty="0" smtClean="0"/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𝑇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temperatuurverschil in K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𝛾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= kubieke uitzettings</a:t>
                </a:r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coëfficiënt in </a:t>
                </a:r>
                <a:r>
                  <a:rPr lang="nl-NL" sz="2800" b="1" dirty="0" smtClean="0">
                    <a:solidFill>
                      <a:srgbClr val="FF0000"/>
                    </a:solidFill>
                    <a:cs typeface="Arial" pitchFamily="34" charset="0"/>
                  </a:rPr>
                  <a:t>?</a:t>
                </a:r>
                <a:endParaRPr lang="nl-NL" sz="2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hthoe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874" y="4520823"/>
                <a:ext cx="5748305" cy="1815882"/>
              </a:xfrm>
              <a:prstGeom prst="rect">
                <a:avLst/>
              </a:prstGeom>
              <a:blipFill rotWithShape="0">
                <a:blip r:embed="rId5"/>
                <a:stretch>
                  <a:fillRect t="-3367" r="-1166" b="-909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003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4.3 Transport van warmte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1371600" y="1642427"/>
            <a:ext cx="10533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Drie vormen van warmtetransport:</a:t>
            </a:r>
          </a:p>
          <a:p>
            <a:endParaRPr lang="nl-NL" sz="28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Warmtegeleiding</a:t>
            </a:r>
          </a:p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Warmtestroming</a:t>
            </a:r>
          </a:p>
          <a:p>
            <a:pPr marL="457200" indent="-457200">
              <a:buFontTx/>
              <a:buChar char="-"/>
            </a:pPr>
            <a:r>
              <a:rPr lang="nl-NL" sz="2800" dirty="0" smtClean="0">
                <a:solidFill>
                  <a:prstClr val="black"/>
                </a:solidFill>
                <a:cs typeface="Arial" pitchFamily="34" charset="0"/>
              </a:rPr>
              <a:t>Warmtestraling</a:t>
            </a:r>
          </a:p>
        </p:txBody>
      </p:sp>
      <p:pic>
        <p:nvPicPr>
          <p:cNvPr id="9" name="Picture 2" descr="http://lh3.googleusercontent.com/j9ojnNtfVIYOCoDqTchv51mNhe9R7q2NxJuKnVggzKkVBZmJAFhVZw6t3RMLVdoHnBhI7qFkuUn2Jx_RHuKDv2MsvA=s160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40"/>
          <a:stretch/>
        </p:blipFill>
        <p:spPr bwMode="auto">
          <a:xfrm>
            <a:off x="5291228" y="2565919"/>
            <a:ext cx="5606321" cy="374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hthoek 11"/>
          <p:cNvSpPr/>
          <p:nvPr/>
        </p:nvSpPr>
        <p:spPr>
          <a:xfrm>
            <a:off x="6932020" y="3247334"/>
            <a:ext cx="1370732" cy="486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8456020" y="4569553"/>
            <a:ext cx="1370732" cy="486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8456019" y="5032250"/>
            <a:ext cx="870861" cy="5455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 flipH="1">
            <a:off x="7412893" y="3304793"/>
            <a:ext cx="408986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  <a:cs typeface="Arial" pitchFamily="34" charset="0"/>
              </a:rPr>
              <a:t>?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19" name="Rechthoek 18"/>
          <p:cNvSpPr/>
          <p:nvPr/>
        </p:nvSpPr>
        <p:spPr>
          <a:xfrm flipH="1">
            <a:off x="8650538" y="4569553"/>
            <a:ext cx="408986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  <a:cs typeface="Arial" pitchFamily="34" charset="0"/>
              </a:rPr>
              <a:t>?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20" name="Rechthoek 19"/>
          <p:cNvSpPr/>
          <p:nvPr/>
        </p:nvSpPr>
        <p:spPr>
          <a:xfrm flipH="1">
            <a:off x="8650538" y="5194530"/>
            <a:ext cx="408986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sz="2800" b="1" dirty="0" smtClean="0">
                <a:solidFill>
                  <a:srgbClr val="FF0000"/>
                </a:solidFill>
                <a:cs typeface="Arial" pitchFamily="34" charset="0"/>
              </a:rPr>
              <a:t>?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5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4.3 Transport van warmte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hoek 12"/>
              <p:cNvSpPr/>
              <p:nvPr/>
            </p:nvSpPr>
            <p:spPr>
              <a:xfrm>
                <a:off x="1658112" y="4633355"/>
                <a:ext cx="10533888" cy="1797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Warmtestroom (P):</a:t>
                </a:r>
              </a:p>
              <a:p>
                <a:endParaRPr lang="nl-NL" sz="280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cs typeface="Arial" pitchFamily="34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cs typeface="Arial" pitchFamily="34" charset="0"/>
                            </a:rPr>
                            <m:t>𝑄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cs typeface="Arial" pitchFamily="34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sz="2800" dirty="0" smtClean="0">
                  <a:solidFill>
                    <a:prstClr val="black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Rechthoe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112" y="4633355"/>
                <a:ext cx="10533888" cy="1797928"/>
              </a:xfrm>
              <a:prstGeom prst="rect">
                <a:avLst/>
              </a:prstGeom>
              <a:blipFill rotWithShape="0">
                <a:blip r:embed="rId2"/>
                <a:stretch>
                  <a:fillRect l="-1157" t="-30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hoek 9"/>
              <p:cNvSpPr/>
              <p:nvPr/>
            </p:nvSpPr>
            <p:spPr>
              <a:xfrm>
                <a:off x="5153663" y="5189720"/>
                <a:ext cx="6442533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𝑄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= hoeveelheid verplaatste warmte in J</a:t>
                </a:r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𝑡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verstreken tijd in s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 charset="0"/>
                      </a:rPr>
                      <m:t>𝑃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warmtestroom </a:t>
                </a:r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in </a:t>
                </a:r>
                <a:r>
                  <a:rPr lang="nl-NL" sz="2800" b="1" dirty="0" smtClean="0">
                    <a:solidFill>
                      <a:srgbClr val="FF0000"/>
                    </a:solidFill>
                    <a:cs typeface="Arial" pitchFamily="34" charset="0"/>
                  </a:rPr>
                  <a:t>?</a:t>
                </a:r>
                <a:endParaRPr lang="nl-NL" sz="2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hthoe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663" y="5189720"/>
                <a:ext cx="6442533" cy="1384995"/>
              </a:xfrm>
              <a:prstGeom prst="rect">
                <a:avLst/>
              </a:prstGeom>
              <a:blipFill rotWithShape="0">
                <a:blip r:embed="rId3"/>
                <a:stretch>
                  <a:fillRect t="-3947" r="-946" b="-114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6857" y="1706880"/>
            <a:ext cx="9889001" cy="266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4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164782" cy="1021080"/>
          </a:xfrm>
        </p:spPr>
        <p:txBody>
          <a:bodyPr>
            <a:normAutofit/>
          </a:bodyPr>
          <a:lstStyle/>
          <a:p>
            <a:r>
              <a:rPr lang="nl-NL" dirty="0" smtClean="0"/>
              <a:t>4.3 Transport van warmte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hoek 12"/>
              <p:cNvSpPr/>
              <p:nvPr/>
            </p:nvSpPr>
            <p:spPr>
              <a:xfrm>
                <a:off x="1371600" y="1642427"/>
                <a:ext cx="10533888" cy="3871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Warmtestroom:</a:t>
                </a:r>
              </a:p>
              <a:p>
                <a:endParaRPr lang="nl-NL" sz="2800" dirty="0" smtClean="0">
                  <a:solidFill>
                    <a:prstClr val="black"/>
                  </a:solidFill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 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𝜆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nl-NL" sz="2800" b="0" i="1" dirty="0" smtClean="0">
                  <a:solidFill>
                    <a:prstClr val="black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endParaRPr lang="nl-NL" sz="2800" i="1" dirty="0" smtClean="0">
                  <a:solidFill>
                    <a:prstClr val="black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r>
                  <a:rPr lang="nl-NL" sz="2800" b="1" dirty="0" smtClean="0">
                    <a:solidFill>
                      <a:srgbClr val="FF0000"/>
                    </a:solidFill>
                    <a:cs typeface="Arial" pitchFamily="34" charset="0"/>
                  </a:rPr>
                  <a:t>Schrijf om naar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𝝀</m:t>
                    </m:r>
                  </m:oMath>
                </a14:m>
                <a:r>
                  <a:rPr lang="nl-NL" sz="2800" b="1" i="1" dirty="0" smtClean="0">
                    <a:solidFill>
                      <a:srgbClr val="FF0000"/>
                    </a:solidFill>
                    <a:latin typeface="Cambria Math" charset="0"/>
                    <a:ea typeface="Cambria Math" charset="0"/>
                    <a:cs typeface="Cambria Math" charset="0"/>
                  </a:rPr>
                  <a:t> =</a:t>
                </a:r>
              </a:p>
              <a:p>
                <a:endParaRPr lang="nl-NL" sz="2800" i="1" dirty="0">
                  <a:solidFill>
                    <a:prstClr val="black"/>
                  </a:solidFill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b="0" i="1" smtClean="0">
                          <a:solidFill>
                            <a:prstClr val="black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𝜆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cs typeface="Arial" pitchFamily="34" charset="0"/>
                            </a:rPr>
                            <m:t>𝑃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cs typeface="Arial" pitchFamily="34" charset="0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∙∆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nl-NL" sz="2800" dirty="0" smtClean="0">
                  <a:solidFill>
                    <a:prstClr val="black"/>
                  </a:solidFill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Rechthoe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642427"/>
                <a:ext cx="10533888" cy="3871444"/>
              </a:xfrm>
              <a:prstGeom prst="rect">
                <a:avLst/>
              </a:prstGeom>
              <a:blipFill rotWithShape="0">
                <a:blip r:embed="rId2"/>
                <a:stretch>
                  <a:fillRect l="-1157" t="-141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2" descr="http://lh3.googleusercontent.com/ByZh0S2F_rZY9HgKIw6Mov6sMUE5uL0ifmki0PoW2igRWMARFHptr5asy52bIAmuGmhEaHDcdXfFQlXqIUKEol91=s16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243" y="1424204"/>
            <a:ext cx="3867463" cy="275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hoek 9"/>
              <p:cNvSpPr/>
              <p:nvPr/>
            </p:nvSpPr>
            <p:spPr>
              <a:xfrm>
                <a:off x="4729360" y="4409142"/>
                <a:ext cx="5556778" cy="2246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𝑃</m:t>
                    </m:r>
                    <m:r>
                      <a:rPr lang="en-US" sz="2800" b="0" i="0" smtClean="0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= 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warmtestroom W</a:t>
                </a:r>
              </a:p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nl-NL" sz="2800" dirty="0" smtClean="0"/>
                  <a:t>= oppervlak in m</a:t>
                </a:r>
                <a:r>
                  <a:rPr lang="nl-NL" sz="2800" baseline="30000" dirty="0" smtClean="0"/>
                  <a:t>2</a:t>
                </a:r>
                <a:endParaRPr lang="nl-NL" sz="2800" dirty="0" smtClean="0"/>
              </a:p>
              <a:p>
                <a:pPr lvl="0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Δ</m:t>
                    </m:r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𝑇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temperatuurverschil in K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𝑑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 = dikte in m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prstClr val="black"/>
                        </a:solidFill>
                        <a:latin typeface="Cambria Math" charset="0"/>
                        <a:ea typeface="Cambria Math" charset="0"/>
                        <a:cs typeface="Cambria Math" charset="0"/>
                      </a:rPr>
                      <m:t>𝜆</m:t>
                    </m:r>
                  </m:oMath>
                </a14:m>
                <a:r>
                  <a:rPr lang="nl-NL" sz="2800" dirty="0" smtClean="0">
                    <a:solidFill>
                      <a:prstClr val="black"/>
                    </a:solidFill>
                  </a:rPr>
                  <a:t>= warmtegeleidingscoëfficiënt </a:t>
                </a:r>
                <a:r>
                  <a:rPr lang="nl-NL" sz="2800" dirty="0" smtClean="0">
                    <a:solidFill>
                      <a:prstClr val="black"/>
                    </a:solidFill>
                    <a:cs typeface="Arial" pitchFamily="34" charset="0"/>
                  </a:rPr>
                  <a:t>in </a:t>
                </a:r>
                <a:r>
                  <a:rPr lang="nl-NL" sz="2800" b="1" dirty="0" smtClean="0">
                    <a:solidFill>
                      <a:srgbClr val="FF0000"/>
                    </a:solidFill>
                    <a:cs typeface="Arial" pitchFamily="34" charset="0"/>
                  </a:rPr>
                  <a:t>?</a:t>
                </a:r>
                <a:endParaRPr lang="nl-NL" sz="28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hthoe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360" y="4409142"/>
                <a:ext cx="5556778" cy="2246769"/>
              </a:xfrm>
              <a:prstGeom prst="rect">
                <a:avLst/>
              </a:prstGeom>
              <a:blipFill rotWithShape="0">
                <a:blip r:embed="rId4"/>
                <a:stretch>
                  <a:fillRect t="-2439" r="-1207" b="-67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92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875</TotalTime>
  <Words>322</Words>
  <Application>Microsoft Office PowerPoint</Application>
  <PresentationFormat>Aangepast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Bijsnijden</vt:lpstr>
      <vt:lpstr>4.2 en 4.3 warmte en uitzetten warmtetransport</vt:lpstr>
      <vt:lpstr>Deze week</vt:lpstr>
      <vt:lpstr>4.2 Temperatuur, warmte en uitzetten</vt:lpstr>
      <vt:lpstr>4.2 Temperatuur, warmte en uitzetten</vt:lpstr>
      <vt:lpstr>4.2 Temperatuur, warmte en uitzetten</vt:lpstr>
      <vt:lpstr>4.2 Temperatuur, warmte en uitzetten</vt:lpstr>
      <vt:lpstr>4.3 Transport van warmte</vt:lpstr>
      <vt:lpstr>4.3 Transport van warmte</vt:lpstr>
      <vt:lpstr>4.3 Transport van warmte</vt:lpstr>
      <vt:lpstr>Doen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2.3 versnellen en vertragen</dc:title>
  <dc:creator>Anita Mol</dc:creator>
  <cp:lastModifiedBy>Frans Capellen</cp:lastModifiedBy>
  <cp:revision>80</cp:revision>
  <dcterms:created xsi:type="dcterms:W3CDTF">2016-10-25T08:04:36Z</dcterms:created>
  <dcterms:modified xsi:type="dcterms:W3CDTF">2017-01-23T20:11:30Z</dcterms:modified>
</cp:coreProperties>
</file>